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6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5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14" r:id="rId2"/>
    <p:sldId id="261" r:id="rId3"/>
    <p:sldId id="476" r:id="rId4"/>
    <p:sldId id="468" r:id="rId5"/>
    <p:sldId id="477" r:id="rId6"/>
    <p:sldId id="459" r:id="rId7"/>
    <p:sldId id="301" r:id="rId8"/>
    <p:sldId id="454" r:id="rId9"/>
    <p:sldId id="467" r:id="rId10"/>
    <p:sldId id="448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549F"/>
    <a:srgbClr val="CCFFCC"/>
    <a:srgbClr val="FF9999"/>
    <a:srgbClr val="99FF99"/>
    <a:srgbClr val="66FF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96" autoAdjust="0"/>
    <p:restoredTop sz="94619" autoAdjust="0"/>
  </p:normalViewPr>
  <p:slideViewPr>
    <p:cSldViewPr>
      <p:cViewPr varScale="1">
        <p:scale>
          <a:sx n="89" d="100"/>
          <a:sy n="89" d="100"/>
        </p:scale>
        <p:origin x="126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3756FF12-0091-4A63-BF41-62106CC32932}" type="datetimeFigureOut">
              <a:rPr lang="en-US"/>
              <a:pPr>
                <a:defRPr/>
              </a:pPr>
              <a:t>3/29/2021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5FBB30C1-103F-44E3-91A4-333B7D60873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1738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699A0-2BD2-4499-9F1D-676A2D49CCC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FD971-3B52-4C41-A7A1-D75BCBCE932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5575" y="328613"/>
            <a:ext cx="2028825" cy="5767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328613"/>
            <a:ext cx="5935662" cy="5767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45410-EB42-44AC-9CB5-7B4BE42FF3D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CA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961E9-B2EC-4D2B-8089-015B3B8A82E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D7D06-F0E5-49E5-A022-55E5C5E82C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182AA-2F0B-435F-9156-B73C907D808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5C300-9FE0-447F-B3B6-D919AC08E14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00F3E-F7F0-4139-9433-39EC95F06CA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27B42-A7D1-47BE-A236-702A405B70E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6230E-52E8-4C42-9BD6-DAF32748FAF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CC648-8433-4DB0-BE62-88096322BFB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769AB-97CE-4978-AC9D-53175BAB0DB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7513" y="328613"/>
            <a:ext cx="8116887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077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200" y="6477000"/>
            <a:ext cx="2133600" cy="381000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3DBBC6B-B380-4A50-8BC3-07114BD5CCF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pic>
        <p:nvPicPr>
          <p:cNvPr id="1029" name="Picture 9" descr="Branded-Footer-Design3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019675"/>
            <a:ext cx="91440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6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  <a:cs typeface="ヒラギノ角ゴ Pro W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  <a:cs typeface="ヒラギノ角ゴ Pro W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  <a:cs typeface="ヒラギノ角ゴ Pro W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</a:defRPr>
      </a:lvl9pPr>
    </p:titleStyle>
    <p:bodyStyle>
      <a:lvl1pPr marL="288925" indent="-288925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464646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464646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64646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64646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64646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64646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64646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64646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6464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27130-5D5F-4CF5-8C4F-EA27AAF0FDF4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692696"/>
            <a:ext cx="7772400" cy="1470025"/>
          </a:xfrm>
        </p:spPr>
        <p:txBody>
          <a:bodyPr/>
          <a:lstStyle/>
          <a:p>
            <a:pPr algn="ctr"/>
            <a:br>
              <a:rPr lang="fr-CA" sz="3200" dirty="0"/>
            </a:br>
            <a:r>
              <a:rPr lang="fr-CA" sz="3200" dirty="0"/>
              <a:t>EECD Capital Program</a:t>
            </a:r>
            <a:br>
              <a:rPr lang="fr-CA" dirty="0"/>
            </a:br>
            <a:br>
              <a:rPr lang="fr-CA" sz="2900" dirty="0"/>
            </a:br>
            <a:br>
              <a:rPr lang="fr-CA" dirty="0"/>
            </a:br>
            <a:r>
              <a:rPr lang="fr-CA" sz="2400" dirty="0"/>
              <a:t> March 25, 2021</a:t>
            </a:r>
            <a:endParaRPr lang="en-CA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935AB9-7A5D-4341-842F-94CA75EE56F4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43000" y="3645024"/>
            <a:ext cx="6872808" cy="17526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fr-CA" sz="2400" b="1" dirty="0">
              <a:solidFill>
                <a:srgbClr val="00549F"/>
              </a:solidFill>
            </a:endParaRPr>
          </a:p>
          <a:p>
            <a:pPr>
              <a:spcBef>
                <a:spcPts val="0"/>
              </a:spcBef>
            </a:pPr>
            <a:r>
              <a:rPr lang="fr-CA" sz="2000" b="1" dirty="0" err="1">
                <a:solidFill>
                  <a:srgbClr val="00549F"/>
                </a:solidFill>
              </a:rPr>
              <a:t>Presentation</a:t>
            </a:r>
            <a:endParaRPr lang="fr-CA" sz="900" b="1" dirty="0">
              <a:solidFill>
                <a:srgbClr val="00549F"/>
              </a:solidFill>
            </a:endParaRPr>
          </a:p>
          <a:p>
            <a:pPr>
              <a:spcBef>
                <a:spcPts val="0"/>
              </a:spcBef>
            </a:pPr>
            <a:r>
              <a:rPr lang="fr-CA" sz="2000" b="1" dirty="0">
                <a:solidFill>
                  <a:srgbClr val="00549F"/>
                </a:solidFill>
              </a:rPr>
              <a:t>by</a:t>
            </a:r>
          </a:p>
          <a:p>
            <a:pPr>
              <a:spcBef>
                <a:spcPts val="0"/>
              </a:spcBef>
            </a:pPr>
            <a:r>
              <a:rPr lang="fr-CA" sz="2000" b="1" dirty="0" err="1">
                <a:solidFill>
                  <a:srgbClr val="00549F"/>
                </a:solidFill>
              </a:rPr>
              <a:t>Director</a:t>
            </a:r>
            <a:br>
              <a:rPr lang="fr-CA" sz="2000" b="1" dirty="0">
                <a:solidFill>
                  <a:srgbClr val="00549F"/>
                </a:solidFill>
              </a:rPr>
            </a:br>
            <a:r>
              <a:rPr lang="fr-CA" sz="2000" b="1" dirty="0" err="1">
                <a:solidFill>
                  <a:srgbClr val="00549F"/>
                </a:solidFill>
              </a:rPr>
              <a:t>Educational</a:t>
            </a:r>
            <a:r>
              <a:rPr lang="fr-CA" sz="2000" b="1" dirty="0">
                <a:solidFill>
                  <a:srgbClr val="00549F"/>
                </a:solidFill>
              </a:rPr>
              <a:t> Facilities and </a:t>
            </a:r>
            <a:r>
              <a:rPr lang="fr-CA" sz="2000" b="1" dirty="0" err="1">
                <a:solidFill>
                  <a:srgbClr val="00549F"/>
                </a:solidFill>
              </a:rPr>
              <a:t>Pupil</a:t>
            </a:r>
            <a:r>
              <a:rPr lang="fr-CA" sz="2000" b="1" dirty="0">
                <a:solidFill>
                  <a:srgbClr val="00549F"/>
                </a:solidFill>
              </a:rPr>
              <a:t> Transportation Branch</a:t>
            </a:r>
            <a:endParaRPr lang="en-CA" sz="2000" b="1" dirty="0">
              <a:solidFill>
                <a:srgbClr val="00549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40EE6-02EB-44E6-B2AC-D324000DEE94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28E699A0-2BD2-4499-9F1D-676A2D49CCCA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7039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760FE0-72F2-466F-A6F4-309A0BBC2CC6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fld id="{28E699A0-2BD2-4499-9F1D-676A2D49CCCA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1874D2F-CC70-496F-9E47-2EDB14EF0A02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323528" y="908720"/>
            <a:ext cx="7763966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+mj-lt"/>
                <a:ea typeface="+mj-ea"/>
                <a:cs typeface="ヒラギノ角ゴ Pro W3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  <a:cs typeface="ヒラギノ角ゴ Pro W3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  <a:cs typeface="ヒラギノ角ゴ Pro W3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  <a:cs typeface="ヒラギノ角ゴ Pro W3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  <a:cs typeface="ヒラギノ角ゴ Pro W3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9pPr>
          </a:lstStyle>
          <a:p>
            <a:pPr algn="ctr"/>
            <a:endParaRPr lang="en-CA" sz="3200" kern="0" dirty="0"/>
          </a:p>
          <a:p>
            <a:pPr algn="ctr"/>
            <a:endParaRPr lang="en-CA" sz="3200" kern="0" dirty="0"/>
          </a:p>
          <a:p>
            <a:pPr algn="ctr"/>
            <a:endParaRPr lang="en-CA" sz="3200" kern="0" dirty="0"/>
          </a:p>
          <a:p>
            <a:pPr algn="ctr"/>
            <a:endParaRPr lang="en-CA" sz="3200" kern="0" dirty="0"/>
          </a:p>
          <a:p>
            <a:pPr algn="ctr"/>
            <a:r>
              <a:rPr lang="fr-CA" sz="2800" kern="0" dirty="0"/>
              <a:t>Questions</a:t>
            </a:r>
            <a:endParaRPr lang="en-CA" sz="2800" kern="0" dirty="0"/>
          </a:p>
          <a:p>
            <a:endParaRPr lang="en-CA" sz="3200" kern="0" dirty="0"/>
          </a:p>
          <a:p>
            <a:endParaRPr lang="en-CA" sz="3200" kern="0" dirty="0"/>
          </a:p>
          <a:p>
            <a:endParaRPr lang="en-CA" sz="3200" kern="0" dirty="0"/>
          </a:p>
          <a:p>
            <a:endParaRPr lang="en-CA" sz="1500" kern="0" dirty="0"/>
          </a:p>
          <a:p>
            <a:pPr lvl="1"/>
            <a:endParaRPr lang="en-CA" sz="3000" b="0" kern="0" dirty="0"/>
          </a:p>
          <a:p>
            <a:endParaRPr lang="en-CA" sz="3200" b="0" kern="0" dirty="0"/>
          </a:p>
        </p:txBody>
      </p:sp>
    </p:spTree>
    <p:extLst>
      <p:ext uri="{BB962C8B-B14F-4D97-AF65-F5344CB8AC3E}">
        <p14:creationId xmlns:p14="http://schemas.microsoft.com/office/powerpoint/2010/main" val="976952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6E78D-46CB-4AF5-8DB7-630AED6F1BBA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65016"/>
            <a:ext cx="7772400" cy="743704"/>
          </a:xfrm>
        </p:spPr>
        <p:txBody>
          <a:bodyPr/>
          <a:lstStyle/>
          <a:p>
            <a:pPr algn="ctr"/>
            <a:r>
              <a:rPr lang="fr-CA" dirty="0"/>
              <a:t>EECD Capital Planning Process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760FE0-72F2-466F-A6F4-309A0BBC2CC6}"/>
              </a:ext>
            </a:extLst>
          </p:cNvPr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28E699A0-2BD2-4499-9F1D-676A2D49CCCA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1874D2F-CC70-496F-9E47-2EDB14EF0A02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971600" y="764704"/>
            <a:ext cx="77724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+mj-lt"/>
                <a:ea typeface="+mj-ea"/>
                <a:cs typeface="ヒラギノ角ゴ Pro W3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  <a:cs typeface="ヒラギノ角ゴ Pro W3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  <a:cs typeface="ヒラギノ角ゴ Pro W3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  <a:cs typeface="ヒラギノ角ゴ Pro W3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  <a:cs typeface="ヒラギノ角ゴ Pro W3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9pPr>
          </a:lstStyle>
          <a:p>
            <a:r>
              <a:rPr lang="en-CA" sz="3200" kern="0" dirty="0"/>
              <a:t>General:</a:t>
            </a:r>
          </a:p>
          <a:p>
            <a:pPr marL="514350" indent="-514350">
              <a:lnSpc>
                <a:spcPts val="5000"/>
              </a:lnSpc>
              <a:buAutoNum type="arabicPeriod"/>
            </a:pPr>
            <a:r>
              <a:rPr lang="en-CA" sz="3000" b="0" kern="0" dirty="0"/>
              <a:t>Capital Program Components</a:t>
            </a:r>
          </a:p>
          <a:p>
            <a:pPr marL="514350" indent="-514350">
              <a:lnSpc>
                <a:spcPts val="5000"/>
              </a:lnSpc>
              <a:buAutoNum type="arabicPeriod"/>
            </a:pPr>
            <a:r>
              <a:rPr lang="en-CA" sz="3000" b="0" kern="0" dirty="0"/>
              <a:t>Responsibilities</a:t>
            </a:r>
          </a:p>
          <a:p>
            <a:pPr marL="514350" indent="-514350">
              <a:lnSpc>
                <a:spcPts val="5000"/>
              </a:lnSpc>
              <a:buAutoNum type="arabicPeriod"/>
            </a:pPr>
            <a:r>
              <a:rPr lang="en-CA" sz="3000" b="0" kern="0" dirty="0"/>
              <a:t>Timelines</a:t>
            </a:r>
          </a:p>
          <a:p>
            <a:pPr marL="514350" indent="-514350">
              <a:lnSpc>
                <a:spcPts val="5000"/>
              </a:lnSpc>
              <a:buAutoNum type="arabicPeriod"/>
            </a:pPr>
            <a:r>
              <a:rPr lang="en-CA" sz="3000" b="0" kern="0" dirty="0"/>
              <a:t>Prioritisation process</a:t>
            </a:r>
          </a:p>
          <a:p>
            <a:pPr>
              <a:lnSpc>
                <a:spcPts val="5000"/>
              </a:lnSpc>
            </a:pPr>
            <a:r>
              <a:rPr lang="en-CA" sz="3200" kern="0" dirty="0"/>
              <a:t>Meeting Outcomes</a:t>
            </a:r>
          </a:p>
          <a:p>
            <a:pPr>
              <a:lnSpc>
                <a:spcPts val="5000"/>
              </a:lnSpc>
            </a:pPr>
            <a:r>
              <a:rPr lang="en-US" sz="3000" b="0" kern="0" dirty="0"/>
              <a:t>- Understanding roles</a:t>
            </a:r>
          </a:p>
          <a:p>
            <a:pPr>
              <a:lnSpc>
                <a:spcPts val="5000"/>
              </a:lnSpc>
            </a:pPr>
            <a:r>
              <a:rPr lang="en-US" sz="3000" b="0" kern="0" dirty="0"/>
              <a:t>- Awareness of process</a:t>
            </a:r>
          </a:p>
          <a:p>
            <a:pPr>
              <a:lnSpc>
                <a:spcPts val="5000"/>
              </a:lnSpc>
            </a:pPr>
            <a:r>
              <a:rPr lang="en-US" sz="3000" b="0" kern="0" dirty="0"/>
              <a:t>- Present situation</a:t>
            </a:r>
            <a:endParaRPr lang="en-CA" sz="3000" b="0" kern="0" dirty="0"/>
          </a:p>
          <a:p>
            <a:endParaRPr lang="en-CA" sz="3200" b="0" kern="0" dirty="0"/>
          </a:p>
        </p:txBody>
      </p:sp>
    </p:spTree>
    <p:extLst>
      <p:ext uri="{BB962C8B-B14F-4D97-AF65-F5344CB8AC3E}">
        <p14:creationId xmlns:p14="http://schemas.microsoft.com/office/powerpoint/2010/main" val="3408449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2FF64-C367-4BFA-B1E3-A4B80DF3D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Types of </a:t>
            </a:r>
            <a:r>
              <a:rPr lang="fr-CA" dirty="0" err="1"/>
              <a:t>Projects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9DD89-D280-44DF-BC33-20C972D45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407" y="1125485"/>
            <a:ext cx="8077200" cy="4724400"/>
          </a:xfrm>
        </p:spPr>
        <p:txBody>
          <a:bodyPr/>
          <a:lstStyle/>
          <a:p>
            <a:pPr marL="0" indent="0">
              <a:buNone/>
            </a:pPr>
            <a:r>
              <a:rPr lang="fr-CA" u="sng" dirty="0"/>
              <a:t>Major Capital</a:t>
            </a:r>
          </a:p>
          <a:p>
            <a:pPr lvl="1"/>
            <a:r>
              <a:rPr lang="fr-CA" dirty="0"/>
              <a:t>$1.0M or more</a:t>
            </a:r>
          </a:p>
          <a:p>
            <a:pPr lvl="1"/>
            <a:r>
              <a:rPr lang="fr-CA" dirty="0"/>
              <a:t>Multi-</a:t>
            </a:r>
            <a:r>
              <a:rPr lang="fr-CA" dirty="0" err="1"/>
              <a:t>year</a:t>
            </a:r>
            <a:endParaRPr lang="fr-CA" dirty="0"/>
          </a:p>
          <a:p>
            <a:pPr lvl="1"/>
            <a:r>
              <a:rPr lang="fr-CA" dirty="0" err="1"/>
              <a:t>Specific</a:t>
            </a:r>
            <a:r>
              <a:rPr lang="fr-CA" dirty="0"/>
              <a:t> </a:t>
            </a:r>
            <a:r>
              <a:rPr lang="fr-CA" dirty="0" err="1"/>
              <a:t>Treasury</a:t>
            </a:r>
            <a:r>
              <a:rPr lang="fr-CA" dirty="0"/>
              <a:t> </a:t>
            </a:r>
            <a:r>
              <a:rPr lang="fr-CA" dirty="0" err="1"/>
              <a:t>Board</a:t>
            </a:r>
            <a:r>
              <a:rPr lang="fr-CA" dirty="0"/>
              <a:t>(TB) </a:t>
            </a:r>
            <a:r>
              <a:rPr lang="fr-CA" dirty="0" err="1"/>
              <a:t>approval</a:t>
            </a:r>
            <a:endParaRPr lang="fr-CA" dirty="0"/>
          </a:p>
          <a:p>
            <a:pPr marL="0" indent="0">
              <a:buNone/>
            </a:pPr>
            <a:r>
              <a:rPr lang="fr-CA" u="sng" dirty="0"/>
              <a:t>Capital </a:t>
            </a:r>
            <a:r>
              <a:rPr lang="fr-CA" u="sng" dirty="0" err="1"/>
              <a:t>Improvement</a:t>
            </a:r>
            <a:endParaRPr lang="fr-CA" u="sng" dirty="0"/>
          </a:p>
          <a:p>
            <a:pPr lvl="1"/>
            <a:r>
              <a:rPr lang="fr-CA" dirty="0" err="1"/>
              <a:t>Less</a:t>
            </a:r>
            <a:r>
              <a:rPr lang="fr-CA" dirty="0"/>
              <a:t> </a:t>
            </a:r>
            <a:r>
              <a:rPr lang="fr-CA" dirty="0" err="1"/>
              <a:t>than</a:t>
            </a:r>
            <a:r>
              <a:rPr lang="fr-CA" dirty="0"/>
              <a:t> $1.0M</a:t>
            </a:r>
          </a:p>
          <a:p>
            <a:pPr lvl="1"/>
            <a:r>
              <a:rPr lang="fr-CA" dirty="0" err="1"/>
              <a:t>Typically</a:t>
            </a:r>
            <a:r>
              <a:rPr lang="fr-CA" dirty="0"/>
              <a:t> </a:t>
            </a:r>
            <a:r>
              <a:rPr lang="fr-CA" dirty="0" err="1"/>
              <a:t>completed</a:t>
            </a:r>
            <a:r>
              <a:rPr lang="fr-CA" dirty="0"/>
              <a:t> in a </a:t>
            </a:r>
            <a:r>
              <a:rPr lang="fr-CA" dirty="0" err="1"/>
              <a:t>year</a:t>
            </a:r>
            <a:endParaRPr lang="fr-CA" dirty="0"/>
          </a:p>
          <a:p>
            <a:pPr lvl="1"/>
            <a:r>
              <a:rPr lang="fr-CA" dirty="0"/>
              <a:t>TB </a:t>
            </a:r>
            <a:r>
              <a:rPr lang="fr-CA" dirty="0" err="1"/>
              <a:t>approves</a:t>
            </a:r>
            <a:r>
              <a:rPr lang="fr-CA" dirty="0"/>
              <a:t> </a:t>
            </a:r>
            <a:r>
              <a:rPr lang="fr-CA" dirty="0" err="1"/>
              <a:t>annual</a:t>
            </a:r>
            <a:r>
              <a:rPr lang="fr-CA" dirty="0"/>
              <a:t> </a:t>
            </a:r>
            <a:r>
              <a:rPr lang="fr-CA" dirty="0" err="1"/>
              <a:t>funding</a:t>
            </a:r>
            <a:r>
              <a:rPr lang="fr-CA" dirty="0"/>
              <a:t> </a:t>
            </a:r>
            <a:r>
              <a:rPr lang="fr-CA" dirty="0" err="1"/>
              <a:t>envelop</a:t>
            </a:r>
            <a:endParaRPr lang="fr-CA" dirty="0"/>
          </a:p>
          <a:p>
            <a:pPr lvl="1"/>
            <a:r>
              <a:rPr lang="fr-CA" dirty="0"/>
              <a:t>Pan-provincial programs</a:t>
            </a:r>
          </a:p>
          <a:p>
            <a:pPr lvl="1"/>
            <a:r>
              <a:rPr lang="fr-CA" dirty="0"/>
              <a:t>District allocation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8F9E88-AB7B-4E73-8EEA-28F324BD15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BD7D06-F0E5-49E5-A022-55E5C5E82C01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0414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0B14E-3868-4B8A-B749-8D9D3FD3C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Responsibilities</a:t>
            </a:r>
            <a:r>
              <a:rPr lang="fr-CA" dirty="0"/>
              <a:t> – Capital Program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FFC08-D36F-4D7F-B8C0-22515A970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077200" cy="4724400"/>
          </a:xfrm>
        </p:spPr>
        <p:txBody>
          <a:bodyPr/>
          <a:lstStyle/>
          <a:p>
            <a:r>
              <a:rPr lang="fr-CA" b="1" dirty="0"/>
              <a:t>DEC </a:t>
            </a:r>
            <a:r>
              <a:rPr lang="fr-CA" b="1" dirty="0" err="1"/>
              <a:t>Responsabilities</a:t>
            </a:r>
            <a:r>
              <a:rPr lang="fr-CA" b="1" dirty="0"/>
              <a:t> </a:t>
            </a:r>
          </a:p>
          <a:p>
            <a:pPr lvl="1"/>
            <a:r>
              <a:rPr lang="fr-CA" dirty="0"/>
              <a:t>District </a:t>
            </a:r>
            <a:r>
              <a:rPr lang="fr-CA" dirty="0" err="1"/>
              <a:t>requirements</a:t>
            </a:r>
            <a:endParaRPr lang="fr-CA" dirty="0"/>
          </a:p>
          <a:p>
            <a:pPr lvl="2"/>
            <a:r>
              <a:rPr lang="fr-CA" sz="2000" dirty="0"/>
              <a:t>Major Capital</a:t>
            </a:r>
          </a:p>
          <a:p>
            <a:pPr lvl="2"/>
            <a:r>
              <a:rPr lang="fr-CA" sz="2000" dirty="0"/>
              <a:t>Capital </a:t>
            </a:r>
            <a:r>
              <a:rPr lang="fr-CA" sz="2000" dirty="0" err="1"/>
              <a:t>Improvements</a:t>
            </a:r>
            <a:endParaRPr lang="fr-CA" sz="2000" dirty="0"/>
          </a:p>
          <a:p>
            <a:pPr lvl="1"/>
            <a:r>
              <a:rPr lang="fr-CA" dirty="0"/>
              <a:t>Scope of </a:t>
            </a:r>
            <a:r>
              <a:rPr lang="fr-CA" dirty="0" err="1"/>
              <a:t>projects</a:t>
            </a:r>
            <a:endParaRPr lang="fr-CA" dirty="0"/>
          </a:p>
          <a:p>
            <a:r>
              <a:rPr lang="fr-CA" b="1" dirty="0"/>
              <a:t>EECD </a:t>
            </a:r>
            <a:r>
              <a:rPr lang="fr-CA" b="1" dirty="0" err="1"/>
              <a:t>Responsibilities</a:t>
            </a:r>
            <a:endParaRPr lang="fr-CA" b="1" dirty="0"/>
          </a:p>
          <a:p>
            <a:pPr lvl="1"/>
            <a:r>
              <a:rPr lang="fr-CA" dirty="0" err="1"/>
              <a:t>Develop</a:t>
            </a:r>
            <a:r>
              <a:rPr lang="fr-CA" dirty="0"/>
              <a:t> provincial </a:t>
            </a:r>
            <a:r>
              <a:rPr lang="fr-CA" dirty="0" err="1"/>
              <a:t>priority</a:t>
            </a:r>
            <a:r>
              <a:rPr lang="fr-CA" dirty="0"/>
              <a:t> </a:t>
            </a:r>
            <a:r>
              <a:rPr lang="fr-CA" dirty="0" err="1"/>
              <a:t>list</a:t>
            </a:r>
            <a:endParaRPr lang="fr-CA" dirty="0"/>
          </a:p>
          <a:p>
            <a:pPr lvl="1"/>
            <a:r>
              <a:rPr lang="fr-CA" dirty="0" err="1"/>
              <a:t>Recommend</a:t>
            </a:r>
            <a:r>
              <a:rPr lang="fr-CA" dirty="0"/>
              <a:t> capital budget</a:t>
            </a:r>
          </a:p>
          <a:p>
            <a:pPr lvl="1"/>
            <a:r>
              <a:rPr lang="fr-CA" dirty="0" err="1"/>
              <a:t>Coordinate</a:t>
            </a:r>
            <a:r>
              <a:rPr lang="fr-CA" dirty="0"/>
              <a:t> </a:t>
            </a:r>
            <a:r>
              <a:rPr lang="fr-CA" dirty="0" err="1"/>
              <a:t>approved</a:t>
            </a:r>
            <a:r>
              <a:rPr lang="fr-CA" dirty="0"/>
              <a:t> budget </a:t>
            </a:r>
            <a:r>
              <a:rPr lang="fr-CA" dirty="0" err="1"/>
              <a:t>with</a:t>
            </a:r>
            <a:r>
              <a:rPr lang="fr-CA" dirty="0"/>
              <a:t> district</a:t>
            </a:r>
            <a:endParaRPr lang="en-CA" b="1" dirty="0"/>
          </a:p>
          <a:p>
            <a:r>
              <a:rPr lang="fr-CA" b="1" dirty="0"/>
              <a:t>G</a:t>
            </a:r>
            <a:r>
              <a:rPr lang="en-CA" b="1" dirty="0"/>
              <a:t>NB approves</a:t>
            </a:r>
          </a:p>
          <a:p>
            <a:pPr lvl="1"/>
            <a:r>
              <a:rPr lang="fr-CA" dirty="0"/>
              <a:t>P</a:t>
            </a:r>
            <a:r>
              <a:rPr lang="en-CA" dirty="0" err="1"/>
              <a:t>rojects</a:t>
            </a:r>
            <a:endParaRPr lang="en-CA" dirty="0"/>
          </a:p>
          <a:p>
            <a:pPr lvl="1"/>
            <a:r>
              <a:rPr lang="fr-CA" dirty="0"/>
              <a:t>B</a:t>
            </a:r>
            <a:r>
              <a:rPr lang="en-CA" dirty="0" err="1"/>
              <a:t>udget</a:t>
            </a:r>
            <a:r>
              <a:rPr lang="en-CA" dirty="0"/>
              <a:t> allocations</a:t>
            </a:r>
            <a:endParaRPr lang="fr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14199B-699C-4D6B-86DD-AD867ABC02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BD7D06-F0E5-49E5-A022-55E5C5E82C01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6770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DA140-73FF-499D-A237-655A0D3BC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Timelines (Policy 409/TB Process)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E890F-8935-4DD9-9A00-8B36DC037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96392"/>
            <a:ext cx="8077200" cy="4724400"/>
          </a:xfrm>
        </p:spPr>
        <p:txBody>
          <a:bodyPr/>
          <a:lstStyle/>
          <a:p>
            <a:r>
              <a:rPr lang="fr-CA" dirty="0"/>
              <a:t>District </a:t>
            </a:r>
            <a:r>
              <a:rPr lang="fr-CA" dirty="0" err="1"/>
              <a:t>conducts</a:t>
            </a:r>
            <a:r>
              <a:rPr lang="fr-CA" dirty="0"/>
              <a:t> </a:t>
            </a:r>
            <a:r>
              <a:rPr lang="fr-CA" dirty="0" err="1"/>
              <a:t>analysis</a:t>
            </a:r>
            <a:r>
              <a:rPr lang="fr-CA" dirty="0"/>
              <a:t>/</a:t>
            </a:r>
            <a:r>
              <a:rPr lang="fr-CA" dirty="0" err="1"/>
              <a:t>decision</a:t>
            </a:r>
            <a:r>
              <a:rPr lang="fr-CA" dirty="0"/>
              <a:t> (Jan-May)</a:t>
            </a:r>
          </a:p>
          <a:p>
            <a:pPr lvl="1"/>
            <a:r>
              <a:rPr lang="fr-CA" sz="2000" dirty="0"/>
              <a:t>May 31 district </a:t>
            </a:r>
            <a:r>
              <a:rPr lang="fr-CA" sz="2000" dirty="0" err="1"/>
              <a:t>submission</a:t>
            </a:r>
            <a:endParaRPr lang="fr-CA" sz="2000" dirty="0"/>
          </a:p>
          <a:p>
            <a:pPr lvl="2"/>
            <a:r>
              <a:rPr lang="fr-CA" sz="1800" dirty="0"/>
              <a:t>Major capital </a:t>
            </a:r>
            <a:r>
              <a:rPr lang="fr-CA" sz="1800" dirty="0" err="1"/>
              <a:t>priorities</a:t>
            </a:r>
            <a:endParaRPr lang="fr-CA" sz="1800" dirty="0"/>
          </a:p>
          <a:p>
            <a:pPr lvl="2"/>
            <a:r>
              <a:rPr lang="fr-CA" sz="1800" dirty="0"/>
              <a:t>Capital </a:t>
            </a:r>
            <a:r>
              <a:rPr lang="fr-CA" sz="1800" dirty="0" err="1"/>
              <a:t>Improvement</a:t>
            </a:r>
            <a:r>
              <a:rPr lang="fr-CA" sz="1800" dirty="0"/>
              <a:t> </a:t>
            </a:r>
            <a:r>
              <a:rPr lang="fr-CA" sz="1800" dirty="0" err="1"/>
              <a:t>priorities</a:t>
            </a:r>
            <a:endParaRPr lang="fr-CA" sz="1800" dirty="0"/>
          </a:p>
          <a:p>
            <a:r>
              <a:rPr lang="fr-CA" sz="2400" dirty="0"/>
              <a:t>EECD </a:t>
            </a:r>
            <a:r>
              <a:rPr lang="fr-CA" sz="2400" dirty="0" err="1"/>
              <a:t>conducts</a:t>
            </a:r>
            <a:r>
              <a:rPr lang="fr-CA" sz="2400" dirty="0"/>
              <a:t> provincial </a:t>
            </a:r>
            <a:r>
              <a:rPr lang="fr-CA" sz="2400" dirty="0" err="1"/>
              <a:t>analysis</a:t>
            </a:r>
            <a:r>
              <a:rPr lang="fr-CA" sz="2400" dirty="0"/>
              <a:t> (Jun-Sep)</a:t>
            </a:r>
          </a:p>
          <a:p>
            <a:pPr lvl="1"/>
            <a:r>
              <a:rPr lang="fr-CA" sz="2000" dirty="0" err="1"/>
              <a:t>Develop</a:t>
            </a:r>
            <a:r>
              <a:rPr lang="fr-CA" sz="2000" dirty="0"/>
              <a:t> </a:t>
            </a:r>
            <a:r>
              <a:rPr lang="fr-CA" sz="2000" dirty="0" err="1"/>
              <a:t>project</a:t>
            </a:r>
            <a:r>
              <a:rPr lang="fr-CA" sz="2000" dirty="0"/>
              <a:t> files</a:t>
            </a:r>
          </a:p>
          <a:p>
            <a:pPr lvl="1"/>
            <a:r>
              <a:rPr lang="fr-CA" sz="2000" dirty="0" err="1"/>
              <a:t>Prioritisation</a:t>
            </a:r>
            <a:r>
              <a:rPr lang="fr-CA" sz="2000" dirty="0"/>
              <a:t> process (score </a:t>
            </a:r>
            <a:r>
              <a:rPr lang="fr-CA" sz="2000" dirty="0" err="1"/>
              <a:t>projects</a:t>
            </a:r>
            <a:r>
              <a:rPr lang="fr-CA" sz="2000" dirty="0"/>
              <a:t>)</a:t>
            </a:r>
          </a:p>
          <a:p>
            <a:pPr lvl="1"/>
            <a:r>
              <a:rPr lang="fr-CA" sz="2000" dirty="0" err="1"/>
              <a:t>Prepare</a:t>
            </a:r>
            <a:r>
              <a:rPr lang="fr-CA" sz="2000" dirty="0"/>
              <a:t> </a:t>
            </a:r>
            <a:r>
              <a:rPr lang="fr-CA" sz="2000" dirty="0" err="1"/>
              <a:t>submission</a:t>
            </a:r>
            <a:endParaRPr lang="fr-CA" sz="2000" dirty="0"/>
          </a:p>
          <a:p>
            <a:pPr lvl="2"/>
            <a:r>
              <a:rPr lang="fr-CA" sz="1800" dirty="0" err="1"/>
              <a:t>Snr</a:t>
            </a:r>
            <a:r>
              <a:rPr lang="fr-CA" sz="1800" dirty="0"/>
              <a:t> </a:t>
            </a:r>
            <a:r>
              <a:rPr lang="fr-CA" sz="1800" dirty="0" err="1"/>
              <a:t>mgt</a:t>
            </a:r>
            <a:r>
              <a:rPr lang="fr-CA" sz="1800" dirty="0"/>
              <a:t> </a:t>
            </a:r>
            <a:r>
              <a:rPr lang="fr-CA" sz="1800" dirty="0" err="1"/>
              <a:t>presentation</a:t>
            </a:r>
            <a:endParaRPr lang="fr-CA" sz="1800" dirty="0"/>
          </a:p>
          <a:p>
            <a:pPr lvl="2"/>
            <a:r>
              <a:rPr lang="fr-CA" sz="1800" dirty="0" err="1"/>
              <a:t>Ministerial</a:t>
            </a:r>
            <a:r>
              <a:rPr lang="fr-CA" sz="1800" dirty="0"/>
              <a:t> </a:t>
            </a:r>
            <a:r>
              <a:rPr lang="fr-CA" sz="1800" dirty="0" err="1"/>
              <a:t>presentation</a:t>
            </a:r>
            <a:endParaRPr lang="fr-CA" sz="1800" dirty="0"/>
          </a:p>
          <a:p>
            <a:pPr lvl="1"/>
            <a:r>
              <a:rPr lang="fr-CA" sz="2000" dirty="0" err="1"/>
              <a:t>Submit</a:t>
            </a:r>
            <a:r>
              <a:rPr lang="fr-CA" sz="2000" dirty="0"/>
              <a:t> (</a:t>
            </a:r>
            <a:r>
              <a:rPr lang="fr-CA" sz="2000" dirty="0" err="1"/>
              <a:t>fall</a:t>
            </a:r>
            <a:r>
              <a:rPr lang="fr-CA" sz="2000" dirty="0"/>
              <a:t>/</a:t>
            </a:r>
            <a:r>
              <a:rPr lang="fr-CA" sz="2000" dirty="0" err="1"/>
              <a:t>November</a:t>
            </a:r>
            <a:r>
              <a:rPr lang="fr-CA" sz="2000" dirty="0"/>
              <a:t>)</a:t>
            </a:r>
          </a:p>
          <a:p>
            <a:pPr lvl="2"/>
            <a:r>
              <a:rPr lang="fr-CA" sz="1800" dirty="0"/>
              <a:t>TB </a:t>
            </a:r>
            <a:r>
              <a:rPr lang="fr-CA" sz="1800" dirty="0" err="1"/>
              <a:t>presentation</a:t>
            </a:r>
            <a:endParaRPr lang="fr-CA" sz="1800" dirty="0"/>
          </a:p>
          <a:p>
            <a:r>
              <a:rPr lang="fr-CA" sz="2200" dirty="0"/>
              <a:t>GNB Capital Program </a:t>
            </a:r>
            <a:r>
              <a:rPr lang="fr-CA" sz="2200" dirty="0" err="1"/>
              <a:t>approved</a:t>
            </a:r>
            <a:r>
              <a:rPr lang="fr-CA" sz="2200" dirty="0"/>
              <a:t> (</a:t>
            </a:r>
            <a:r>
              <a:rPr lang="fr-CA" sz="2200" dirty="0" err="1"/>
              <a:t>December</a:t>
            </a:r>
            <a:r>
              <a:rPr lang="fr-CA" sz="2200" dirty="0"/>
              <a:t>/Jan)</a:t>
            </a:r>
          </a:p>
          <a:p>
            <a:pPr lvl="1"/>
            <a:endParaRPr lang="en-CA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B94EE-78F9-4979-A961-D8AF7E0BB5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BD7D06-F0E5-49E5-A022-55E5C5E82C01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4333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7E006-4A7E-4CB0-A319-BA864FE80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</a:t>
            </a:r>
            <a:r>
              <a:rPr lang="en-CA" dirty="0" err="1"/>
              <a:t>rioritisation</a:t>
            </a:r>
            <a:r>
              <a:rPr lang="en-CA" dirty="0"/>
              <a:t>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CC374-91A3-4B3A-99CB-B72096599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027" y="1143000"/>
            <a:ext cx="8077200" cy="4724400"/>
          </a:xfrm>
        </p:spPr>
        <p:txBody>
          <a:bodyPr/>
          <a:lstStyle/>
          <a:p>
            <a:pPr marL="0" indent="0">
              <a:buNone/>
            </a:pPr>
            <a:r>
              <a:rPr lang="en-CA" b="1" u="sng" dirty="0"/>
              <a:t>The challenge</a:t>
            </a:r>
            <a:r>
              <a:rPr lang="en-CA" dirty="0"/>
              <a:t>:  How to prioritise different types of projects in a defensible manner.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b="1" u="sng" dirty="0"/>
              <a:t>Solution: QBL </a:t>
            </a:r>
            <a:r>
              <a:rPr lang="en-CA" dirty="0"/>
              <a:t>– a tool to aid staff in project prioritisation, based on objective analysis at strategic level</a:t>
            </a:r>
          </a:p>
          <a:p>
            <a:pPr lvl="1"/>
            <a:r>
              <a:rPr lang="en-CA" dirty="0"/>
              <a:t>Data driven</a:t>
            </a:r>
          </a:p>
          <a:p>
            <a:pPr lvl="1"/>
            <a:r>
              <a:rPr lang="en-CA" dirty="0"/>
              <a:t>Respect </a:t>
            </a:r>
            <a:r>
              <a:rPr lang="en-CA" i="1" dirty="0"/>
              <a:t>Education Act</a:t>
            </a:r>
            <a:endParaRPr lang="en-CA" dirty="0"/>
          </a:p>
          <a:p>
            <a:pPr lvl="1"/>
            <a:r>
              <a:rPr lang="en-CA" dirty="0"/>
              <a:t>Support to pedagogical requirements</a:t>
            </a:r>
          </a:p>
          <a:p>
            <a:pPr lvl="1"/>
            <a:r>
              <a:rPr lang="en-CA" dirty="0"/>
              <a:t>Responsive to GNB priorities</a:t>
            </a:r>
          </a:p>
          <a:p>
            <a:pPr lvl="1"/>
            <a:r>
              <a:rPr lang="en-CA" dirty="0"/>
              <a:t>Provincial perspective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0E9E-1C80-4D87-8A62-195390640F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BD7D06-F0E5-49E5-A022-55E5C5E82C01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6450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0" y="5029200"/>
            <a:ext cx="9144000" cy="1828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48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16887" cy="814387"/>
          </a:xfrm>
        </p:spPr>
        <p:txBody>
          <a:bodyPr/>
          <a:lstStyle/>
          <a:p>
            <a:pPr>
              <a:tabLst>
                <a:tab pos="7997825" algn="r"/>
              </a:tabLst>
            </a:pPr>
            <a:r>
              <a:rPr lang="en-US" dirty="0"/>
              <a:t>QBL MCA matrix</a:t>
            </a:r>
            <a:br>
              <a:rPr lang="en-US" dirty="0"/>
            </a:br>
            <a:endParaRPr lang="en-US" sz="1400" dirty="0"/>
          </a:p>
        </p:txBody>
      </p:sp>
      <p:pic>
        <p:nvPicPr>
          <p:cNvPr id="1045" name="Picture 2" descr="image001">
            <a:extLst>
              <a:ext uri="{FF2B5EF4-FFF2-40B4-BE49-F238E27FC236}">
                <a16:creationId xmlns:a16="http://schemas.microsoft.com/office/drawing/2014/main" id="{3BF0A8AC-A10A-4E54-BF4C-1FACDAD5F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764704"/>
            <a:ext cx="8208912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7627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16E11-EAF4-4920-933A-6B9BDC4EF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Capital Planning Impacts 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48352-FB14-42EB-B121-12EEEFA14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077200" cy="4724400"/>
          </a:xfrm>
        </p:spPr>
        <p:txBody>
          <a:bodyPr/>
          <a:lstStyle/>
          <a:p>
            <a:r>
              <a:rPr lang="fr-CA" dirty="0" err="1"/>
              <a:t>Government</a:t>
            </a:r>
            <a:r>
              <a:rPr lang="fr-CA" dirty="0"/>
              <a:t> Direction</a:t>
            </a:r>
          </a:p>
          <a:p>
            <a:pPr lvl="1"/>
            <a:r>
              <a:rPr lang="fr-CA" dirty="0"/>
              <a:t>Indicator </a:t>
            </a:r>
            <a:r>
              <a:rPr lang="fr-CA" dirty="0" err="1"/>
              <a:t>adjustments</a:t>
            </a:r>
            <a:r>
              <a:rPr lang="fr-CA" dirty="0"/>
              <a:t> (</a:t>
            </a:r>
            <a:r>
              <a:rPr lang="fr-CA" dirty="0" err="1"/>
              <a:t>govt</a:t>
            </a:r>
            <a:r>
              <a:rPr lang="fr-CA" dirty="0"/>
              <a:t> focus)</a:t>
            </a:r>
          </a:p>
          <a:p>
            <a:pPr lvl="1"/>
            <a:r>
              <a:rPr lang="fr-CA" dirty="0" err="1"/>
              <a:t>Changing</a:t>
            </a:r>
            <a:r>
              <a:rPr lang="fr-CA" dirty="0"/>
              <a:t> </a:t>
            </a:r>
            <a:r>
              <a:rPr lang="fr-CA" dirty="0" err="1"/>
              <a:t>criteria</a:t>
            </a:r>
            <a:endParaRPr lang="fr-CA" dirty="0"/>
          </a:p>
          <a:p>
            <a:pPr lvl="2"/>
            <a:r>
              <a:rPr lang="fr-CA" dirty="0"/>
              <a:t>Must do, Can </a:t>
            </a:r>
            <a:r>
              <a:rPr lang="fr-CA" dirty="0" err="1"/>
              <a:t>be</a:t>
            </a:r>
            <a:r>
              <a:rPr lang="fr-CA" dirty="0"/>
              <a:t> </a:t>
            </a:r>
            <a:r>
              <a:rPr lang="fr-CA" dirty="0" err="1"/>
              <a:t>deferred</a:t>
            </a:r>
            <a:r>
              <a:rPr lang="fr-CA" dirty="0"/>
              <a:t>, Do not </a:t>
            </a:r>
            <a:r>
              <a:rPr lang="fr-CA" dirty="0" err="1"/>
              <a:t>proceed</a:t>
            </a:r>
            <a:endParaRPr lang="fr-CA" dirty="0"/>
          </a:p>
          <a:p>
            <a:pPr lvl="2"/>
            <a:r>
              <a:rPr lang="fr-CA" dirty="0"/>
              <a:t>2019-20, 9 </a:t>
            </a:r>
            <a:r>
              <a:rPr lang="fr-CA" dirty="0" err="1"/>
              <a:t>projects</a:t>
            </a:r>
            <a:r>
              <a:rPr lang="fr-CA" dirty="0"/>
              <a:t> </a:t>
            </a:r>
            <a:r>
              <a:rPr lang="fr-CA" dirty="0" err="1"/>
              <a:t>deferred</a:t>
            </a:r>
            <a:endParaRPr lang="fr-CA" dirty="0"/>
          </a:p>
          <a:p>
            <a:pPr lvl="1"/>
            <a:r>
              <a:rPr lang="fr-CA" dirty="0" err="1"/>
              <a:t>Annual</a:t>
            </a:r>
            <a:r>
              <a:rPr lang="fr-CA" dirty="0"/>
              <a:t> budget allocation</a:t>
            </a:r>
          </a:p>
          <a:p>
            <a:pPr lvl="1"/>
            <a:r>
              <a:rPr lang="fr-CA" dirty="0"/>
              <a:t>Policy change (french immersion </a:t>
            </a:r>
            <a:r>
              <a:rPr lang="fr-CA" dirty="0" err="1"/>
              <a:t>eg</a:t>
            </a:r>
            <a:r>
              <a:rPr lang="fr-CA" dirty="0"/>
              <a:t>.)</a:t>
            </a:r>
          </a:p>
          <a:p>
            <a:r>
              <a:rPr lang="fr-CA" dirty="0"/>
              <a:t>Population changes (new </a:t>
            </a:r>
            <a:r>
              <a:rPr lang="fr-CA" dirty="0" err="1"/>
              <a:t>projects</a:t>
            </a:r>
            <a:r>
              <a:rPr lang="fr-CA" dirty="0"/>
              <a:t>)</a:t>
            </a:r>
          </a:p>
          <a:p>
            <a:pPr lvl="1"/>
            <a:r>
              <a:rPr lang="fr-CA" dirty="0" err="1"/>
              <a:t>Forecasting</a:t>
            </a:r>
            <a:r>
              <a:rPr lang="fr-CA" dirty="0"/>
              <a:t> </a:t>
            </a:r>
            <a:r>
              <a:rPr lang="fr-CA" dirty="0" err="1"/>
              <a:t>tools</a:t>
            </a:r>
            <a:r>
              <a:rPr lang="fr-CA" dirty="0"/>
              <a:t> </a:t>
            </a:r>
            <a:r>
              <a:rPr lang="fr-CA" dirty="0" err="1"/>
              <a:t>limited</a:t>
            </a:r>
            <a:endParaRPr lang="fr-CA" dirty="0"/>
          </a:p>
          <a:p>
            <a:pPr lvl="1"/>
            <a:r>
              <a:rPr lang="fr-CA" dirty="0"/>
              <a:t>1000 </a:t>
            </a:r>
            <a:r>
              <a:rPr lang="fr-CA" dirty="0" err="1"/>
              <a:t>declining</a:t>
            </a:r>
            <a:r>
              <a:rPr lang="fr-CA" dirty="0"/>
              <a:t> to 1000 </a:t>
            </a:r>
            <a:r>
              <a:rPr lang="fr-CA" dirty="0" err="1"/>
              <a:t>increasing</a:t>
            </a:r>
            <a:r>
              <a:rPr lang="fr-CA" dirty="0"/>
              <a:t> in four </a:t>
            </a:r>
            <a:r>
              <a:rPr lang="fr-CA" dirty="0" err="1"/>
              <a:t>years</a:t>
            </a:r>
            <a:r>
              <a:rPr lang="fr-CA" dirty="0"/>
              <a:t> 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0712F8-4877-4CB5-9BF2-64130A72FA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BD7D06-F0E5-49E5-A022-55E5C5E82C01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5413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1AF14-5F4D-44F0-9F51-E2631226F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Consistency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D1B88-18D6-41B2-9491-D0A195D9F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4724400"/>
          </a:xfrm>
        </p:spPr>
        <p:txBody>
          <a:bodyPr/>
          <a:lstStyle/>
          <a:p>
            <a:r>
              <a:rPr lang="fr-CA" dirty="0"/>
              <a:t>Process for </a:t>
            </a:r>
            <a:r>
              <a:rPr lang="fr-CA" dirty="0" err="1"/>
              <a:t>decision</a:t>
            </a:r>
            <a:r>
              <a:rPr lang="fr-CA" dirty="0"/>
              <a:t> </a:t>
            </a:r>
            <a:r>
              <a:rPr lang="fr-CA" dirty="0" err="1"/>
              <a:t>advice</a:t>
            </a:r>
            <a:r>
              <a:rPr lang="fr-CA" dirty="0"/>
              <a:t> consistent</a:t>
            </a:r>
          </a:p>
          <a:p>
            <a:pPr lvl="1"/>
            <a:r>
              <a:rPr lang="fr-CA" dirty="0" err="1"/>
              <a:t>Criteria</a:t>
            </a:r>
            <a:r>
              <a:rPr lang="fr-CA" dirty="0"/>
              <a:t> more agile</a:t>
            </a:r>
          </a:p>
          <a:p>
            <a:pPr lvl="2"/>
            <a:r>
              <a:rPr lang="fr-CA" dirty="0"/>
              <a:t>GNB </a:t>
            </a:r>
            <a:r>
              <a:rPr lang="fr-CA" dirty="0" err="1"/>
              <a:t>priorities</a:t>
            </a:r>
            <a:endParaRPr lang="fr-CA" dirty="0"/>
          </a:p>
          <a:p>
            <a:pPr lvl="2"/>
            <a:r>
              <a:rPr lang="fr-CA" dirty="0" err="1"/>
              <a:t>Shifting</a:t>
            </a:r>
            <a:r>
              <a:rPr lang="fr-CA" dirty="0"/>
              <a:t> social </a:t>
            </a:r>
            <a:r>
              <a:rPr lang="fr-CA" dirty="0" err="1"/>
              <a:t>requirements</a:t>
            </a:r>
            <a:endParaRPr lang="fr-CA" dirty="0"/>
          </a:p>
          <a:p>
            <a:pPr lvl="2"/>
            <a:r>
              <a:rPr lang="fr-CA" dirty="0" err="1"/>
              <a:t>Changing</a:t>
            </a:r>
            <a:r>
              <a:rPr lang="fr-CA" dirty="0"/>
              <a:t> </a:t>
            </a:r>
            <a:r>
              <a:rPr lang="fr-CA" dirty="0" err="1"/>
              <a:t>pedegogical</a:t>
            </a:r>
            <a:r>
              <a:rPr lang="fr-CA" dirty="0"/>
              <a:t> </a:t>
            </a:r>
            <a:r>
              <a:rPr lang="fr-CA" dirty="0" err="1"/>
              <a:t>models</a:t>
            </a:r>
            <a:endParaRPr lang="fr-CA" dirty="0"/>
          </a:p>
          <a:p>
            <a:r>
              <a:rPr lang="fr-CA" dirty="0" err="1"/>
              <a:t>Department</a:t>
            </a:r>
            <a:r>
              <a:rPr lang="fr-CA" dirty="0"/>
              <a:t> </a:t>
            </a:r>
            <a:r>
              <a:rPr lang="fr-CA" dirty="0" err="1"/>
              <a:t>advises</a:t>
            </a:r>
            <a:r>
              <a:rPr lang="fr-CA" dirty="0"/>
              <a:t> </a:t>
            </a:r>
            <a:r>
              <a:rPr lang="fr-CA" dirty="0" err="1"/>
              <a:t>government</a:t>
            </a:r>
            <a:endParaRPr lang="fr-CA" dirty="0"/>
          </a:p>
          <a:p>
            <a:pPr lvl="1"/>
            <a:r>
              <a:rPr lang="fr-CA" dirty="0"/>
              <a:t>QBL </a:t>
            </a:r>
            <a:r>
              <a:rPr lang="fr-CA" dirty="0" err="1"/>
              <a:t>is</a:t>
            </a:r>
            <a:r>
              <a:rPr lang="fr-CA" dirty="0"/>
              <a:t> a </a:t>
            </a:r>
            <a:r>
              <a:rPr lang="fr-CA" dirty="0" err="1"/>
              <a:t>tool</a:t>
            </a:r>
            <a:r>
              <a:rPr lang="fr-CA" dirty="0"/>
              <a:t> to </a:t>
            </a:r>
            <a:r>
              <a:rPr lang="fr-CA" dirty="0" err="1"/>
              <a:t>aid</a:t>
            </a:r>
            <a:r>
              <a:rPr lang="fr-CA" dirty="0"/>
              <a:t> in </a:t>
            </a:r>
            <a:r>
              <a:rPr lang="fr-CA" dirty="0" err="1"/>
              <a:t>decision</a:t>
            </a:r>
            <a:r>
              <a:rPr lang="fr-CA" dirty="0"/>
              <a:t> </a:t>
            </a:r>
            <a:r>
              <a:rPr lang="fr-CA" dirty="0" err="1"/>
              <a:t>making</a:t>
            </a:r>
            <a:endParaRPr lang="fr-CA" dirty="0"/>
          </a:p>
          <a:p>
            <a:pPr lvl="1"/>
            <a:r>
              <a:rPr lang="fr-CA" dirty="0"/>
              <a:t>GNB </a:t>
            </a:r>
            <a:r>
              <a:rPr lang="fr-CA" dirty="0" err="1"/>
              <a:t>makes</a:t>
            </a:r>
            <a:r>
              <a:rPr lang="fr-CA" dirty="0"/>
              <a:t> </a:t>
            </a:r>
            <a:r>
              <a:rPr lang="fr-CA" dirty="0" err="1"/>
              <a:t>its</a:t>
            </a:r>
            <a:r>
              <a:rPr lang="fr-CA" dirty="0"/>
              <a:t> </a:t>
            </a:r>
            <a:r>
              <a:rPr lang="fr-CA" dirty="0" err="1"/>
              <a:t>decisions</a:t>
            </a:r>
            <a:endParaRPr lang="fr-CA" dirty="0"/>
          </a:p>
          <a:p>
            <a:r>
              <a:rPr lang="fr-CA" dirty="0"/>
              <a:t>Project </a:t>
            </a:r>
            <a:r>
              <a:rPr lang="fr-CA" dirty="0" err="1"/>
              <a:t>ranking</a:t>
            </a:r>
            <a:endParaRPr lang="fr-CA" dirty="0"/>
          </a:p>
          <a:p>
            <a:pPr lvl="1"/>
            <a:r>
              <a:rPr lang="fr-CA" dirty="0" err="1"/>
              <a:t>Affected</a:t>
            </a:r>
            <a:r>
              <a:rPr lang="fr-CA" dirty="0"/>
              <a:t> by data changes</a:t>
            </a:r>
          </a:p>
          <a:p>
            <a:pPr lvl="1"/>
            <a:r>
              <a:rPr lang="fr-CA" dirty="0"/>
              <a:t>Other </a:t>
            </a:r>
            <a:r>
              <a:rPr lang="fr-CA" dirty="0" err="1"/>
              <a:t>project</a:t>
            </a:r>
            <a:r>
              <a:rPr lang="fr-CA" dirty="0"/>
              <a:t> </a:t>
            </a:r>
            <a:r>
              <a:rPr lang="fr-CA" dirty="0" err="1"/>
              <a:t>status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85617A-2394-4937-8632-18F5E33197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BD7D06-F0E5-49E5-A022-55E5C5E82C01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91693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7AF9C1697FE641B6458F212630B3A7" ma:contentTypeVersion="7" ma:contentTypeDescription="Create a new document." ma:contentTypeScope="" ma:versionID="ab602b1456dab6bc65ff91a96a25c676">
  <xsd:schema xmlns:xsd="http://www.w3.org/2001/XMLSchema" xmlns:xs="http://www.w3.org/2001/XMLSchema" xmlns:p="http://schemas.microsoft.com/office/2006/metadata/properties" xmlns:ns2="213e6917-ccc4-46af-a28b-7265af3a992a" targetNamespace="http://schemas.microsoft.com/office/2006/metadata/properties" ma:root="true" ma:fieldsID="9148b44e540739c539c62ca58e96bb4d" ns2:_="">
    <xsd:import namespace="213e6917-ccc4-46af-a28b-7265af3a992a"/>
    <xsd:element name="properties">
      <xsd:complexType>
        <xsd:sequence>
          <xsd:element name="documentManagement">
            <xsd:complexType>
              <xsd:all>
                <xsd:element ref="ns2:Month" minOccurs="0"/>
                <xsd:element ref="ns2:Category"/>
                <xsd:element ref="ns2:LHH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e6917-ccc4-46af-a28b-7265af3a992a" elementFormDefault="qualified">
    <xsd:import namespace="http://schemas.microsoft.com/office/2006/documentManagement/types"/>
    <xsd:import namespace="http://schemas.microsoft.com/office/infopath/2007/PartnerControls"/>
    <xsd:element name="Month" ma:index="8" nillable="true" ma:displayName="Date" ma:description="Hint: Select date of actual meeting, don't use today's date." ma:format="DateOnly" ma:internalName="Month">
      <xsd:simpleType>
        <xsd:restriction base="dms:DateTime"/>
      </xsd:simpleType>
    </xsd:element>
    <xsd:element name="Category" ma:index="9" ma:displayName="Category" ma:default="~ Select a category from list below ~" ma:format="Dropdown" ma:internalName="Category">
      <xsd:simpleType>
        <xsd:restriction base="dms:Choice">
          <xsd:enumeration value="~ Select a category from list below ~"/>
          <xsd:enumeration value="Agenda-DEC"/>
          <xsd:enumeration value="Audio-DEC"/>
          <xsd:enumeration value="Minutes-DEC"/>
          <xsd:enumeration value="Other-DEC"/>
          <xsd:enumeration value="Policies-DEC"/>
          <xsd:enumeration value="Schedule-DEC"/>
          <xsd:enumeration value="Success Stories-DEC"/>
          <xsd:enumeration value="Superintendent Reports-DEC"/>
          <xsd:enumeration value="Video-DEC"/>
        </xsd:restriction>
      </xsd:simpleType>
    </xsd:element>
    <xsd:element name="LHHS" ma:index="10" nillable="true" ma:displayName="LHHS" ma:default="0" ma:internalName="LHHS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nth xmlns="213e6917-ccc4-46af-a28b-7265af3a992a" xsi:nil="true"/>
    <LHHS xmlns="213e6917-ccc4-46af-a28b-7265af3a992a">false</LHHS>
    <Category xmlns="213e6917-ccc4-46af-a28b-7265af3a992a">Other-DEC</Category>
  </documentManagement>
</p:properties>
</file>

<file path=customXml/itemProps1.xml><?xml version="1.0" encoding="utf-8"?>
<ds:datastoreItem xmlns:ds="http://schemas.openxmlformats.org/officeDocument/2006/customXml" ds:itemID="{88F398F5-D083-437F-9A06-5FBEA573B120}"/>
</file>

<file path=customXml/itemProps2.xml><?xml version="1.0" encoding="utf-8"?>
<ds:datastoreItem xmlns:ds="http://schemas.openxmlformats.org/officeDocument/2006/customXml" ds:itemID="{82512C93-3BF5-4144-A835-8B6F329CBA16}"/>
</file>

<file path=customXml/itemProps3.xml><?xml version="1.0" encoding="utf-8"?>
<ds:datastoreItem xmlns:ds="http://schemas.openxmlformats.org/officeDocument/2006/customXml" ds:itemID="{6621337F-8818-4494-AE76-7718125C4BB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6742</TotalTime>
  <Words>351</Words>
  <Application>Microsoft Office PowerPoint</Application>
  <PresentationFormat>On-screen Show (4:3)</PresentationFormat>
  <Paragraphs>104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Narrow</vt:lpstr>
      <vt:lpstr>Calibri</vt:lpstr>
      <vt:lpstr>Blank Presentation</vt:lpstr>
      <vt:lpstr> EECD Capital Program    March 25, 2021</vt:lpstr>
      <vt:lpstr>EECD Capital Planning Process</vt:lpstr>
      <vt:lpstr>Types of Projects</vt:lpstr>
      <vt:lpstr>Responsibilities – Capital Program </vt:lpstr>
      <vt:lpstr>Timelines (Policy 409/TB Process)</vt:lpstr>
      <vt:lpstr>Prioritisation Process</vt:lpstr>
      <vt:lpstr>QBL MCA matrix </vt:lpstr>
      <vt:lpstr>Capital Planning Impacts </vt:lpstr>
      <vt:lpstr>Consistency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Education and Early Childhood Development  Proposed New Capital Projects 2012-13</dc:title>
  <dc:creator>Josh Nowlan</dc:creator>
  <cp:lastModifiedBy>Clark-Caterini, Carol    (ASD-W)</cp:lastModifiedBy>
  <cp:revision>366</cp:revision>
  <cp:lastPrinted>2021-03-25T19:18:10Z</cp:lastPrinted>
  <dcterms:created xsi:type="dcterms:W3CDTF">2011-10-31T18:10:06Z</dcterms:created>
  <dcterms:modified xsi:type="dcterms:W3CDTF">2021-03-29T12:02:18Z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0x010100627AF9C1697FE641B6458F212630B3A7</vt:lpwstr>
  </property>
</Properties>
</file>